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78"/>
  </p:handoutMasterIdLst>
  <p:sldIdLst>
    <p:sldId id="304" r:id="rId3"/>
    <p:sldId id="10036" r:id="rId5"/>
    <p:sldId id="10144" r:id="rId6"/>
    <p:sldId id="9935" r:id="rId7"/>
    <p:sldId id="10897" r:id="rId8"/>
    <p:sldId id="10898" r:id="rId9"/>
    <p:sldId id="10904" r:id="rId10"/>
    <p:sldId id="10905" r:id="rId11"/>
    <p:sldId id="10907" r:id="rId12"/>
    <p:sldId id="10906" r:id="rId13"/>
    <p:sldId id="10908" r:id="rId14"/>
    <p:sldId id="10909" r:id="rId15"/>
    <p:sldId id="10910" r:id="rId16"/>
    <p:sldId id="10899" r:id="rId17"/>
    <p:sldId id="10917" r:id="rId18"/>
    <p:sldId id="10918" r:id="rId19"/>
    <p:sldId id="10919" r:id="rId20"/>
    <p:sldId id="10920" r:id="rId21"/>
    <p:sldId id="10921" r:id="rId22"/>
    <p:sldId id="10922" r:id="rId23"/>
    <p:sldId id="10923" r:id="rId24"/>
    <p:sldId id="10927" r:id="rId25"/>
    <p:sldId id="10934" r:id="rId26"/>
    <p:sldId id="10942" r:id="rId27"/>
    <p:sldId id="10947" r:id="rId28"/>
    <p:sldId id="10935" r:id="rId29"/>
    <p:sldId id="10944" r:id="rId30"/>
    <p:sldId id="10945" r:id="rId31"/>
    <p:sldId id="10946" r:id="rId32"/>
    <p:sldId id="10943" r:id="rId33"/>
    <p:sldId id="10926" r:id="rId34"/>
    <p:sldId id="10924" r:id="rId35"/>
    <p:sldId id="10960" r:id="rId36"/>
    <p:sldId id="10961" r:id="rId37"/>
    <p:sldId id="10962" r:id="rId38"/>
    <p:sldId id="10963" r:id="rId39"/>
    <p:sldId id="10973" r:id="rId40"/>
    <p:sldId id="10965" r:id="rId41"/>
    <p:sldId id="10967" r:id="rId42"/>
    <p:sldId id="10959" r:id="rId43"/>
    <p:sldId id="10974" r:id="rId44"/>
    <p:sldId id="10975" r:id="rId45"/>
    <p:sldId id="10977" r:id="rId46"/>
    <p:sldId id="10984" r:id="rId47"/>
    <p:sldId id="10978" r:id="rId48"/>
    <p:sldId id="10979" r:id="rId49"/>
    <p:sldId id="10980" r:id="rId50"/>
    <p:sldId id="10981" r:id="rId51"/>
    <p:sldId id="10982" r:id="rId52"/>
    <p:sldId id="10999" r:id="rId53"/>
    <p:sldId id="11000" r:id="rId54"/>
    <p:sldId id="11001" r:id="rId55"/>
    <p:sldId id="11002" r:id="rId56"/>
    <p:sldId id="11003" r:id="rId57"/>
    <p:sldId id="11004" r:id="rId58"/>
    <p:sldId id="11005" r:id="rId59"/>
    <p:sldId id="10995" r:id="rId60"/>
    <p:sldId id="10996" r:id="rId61"/>
    <p:sldId id="10997" r:id="rId62"/>
    <p:sldId id="11006" r:id="rId63"/>
    <p:sldId id="10998" r:id="rId64"/>
    <p:sldId id="10983" r:id="rId65"/>
    <p:sldId id="11009" r:id="rId66"/>
    <p:sldId id="11010" r:id="rId67"/>
    <p:sldId id="11024" r:id="rId68"/>
    <p:sldId id="11011" r:id="rId69"/>
    <p:sldId id="11012" r:id="rId70"/>
    <p:sldId id="11013" r:id="rId71"/>
    <p:sldId id="11014" r:id="rId72"/>
    <p:sldId id="11015" r:id="rId73"/>
    <p:sldId id="11016" r:id="rId74"/>
    <p:sldId id="10925" r:id="rId75"/>
    <p:sldId id="10613" r:id="rId76"/>
    <p:sldId id="6034" r:id="rId77"/>
  </p:sldIdLst>
  <p:sldSz cx="9144000" cy="5143500" type="screen16x9"/>
  <p:notesSz cx="6858000" cy="9144000"/>
  <p:custDataLst>
    <p:tags r:id="rId8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0" userDrawn="1">
          <p15:clr>
            <a:srgbClr val="A4A3A4"/>
          </p15:clr>
        </p15:guide>
        <p15:guide id="2" pos="2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435CC8"/>
    <a:srgbClr val="FFC600"/>
    <a:srgbClr val="1F2B88"/>
    <a:srgbClr val="FFC000"/>
    <a:srgbClr val="242C52"/>
    <a:srgbClr val="6880B1"/>
    <a:srgbClr val="FFBB0A"/>
    <a:srgbClr val="FFC102"/>
    <a:srgbClr val="1D2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88973"/>
  </p:normalViewPr>
  <p:slideViewPr>
    <p:cSldViewPr snapToGrid="0" snapToObjects="1" showGuides="1">
      <p:cViewPr varScale="1">
        <p:scale>
          <a:sx n="129" d="100"/>
          <a:sy n="129" d="100"/>
        </p:scale>
        <p:origin x="1096" y="184"/>
      </p:cViewPr>
      <p:guideLst>
        <p:guide orient="horz" pos="1510"/>
        <p:guide pos="2864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2" Type="http://schemas.openxmlformats.org/officeDocument/2006/relationships/tags" Target="tags/tag84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5.xml"/><Relationship Id="rId79" Type="http://schemas.openxmlformats.org/officeDocument/2006/relationships/presProps" Target="presProps.xml"/><Relationship Id="rId78" Type="http://schemas.openxmlformats.org/officeDocument/2006/relationships/handoutMaster" Target="handoutMasters/handoutMaster1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F0502020204030204" charset="-122"/>
        <a:ea typeface="思源黑体" panose="020F0502020204030204" charset="-122"/>
        <a:cs typeface="思源黑体" panose="020F050202020403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59410" algn="l"/>
                <a:tab pos="719455" algn="l"/>
                <a:tab pos="1079500" algn="l"/>
                <a:tab pos="1439545" algn="l"/>
                <a:tab pos="1799590" algn="l"/>
                <a:tab pos="2159635" algn="l"/>
                <a:tab pos="2519680" algn="l"/>
                <a:tab pos="2879725" algn="l"/>
                <a:tab pos="3239770" algn="l"/>
                <a:tab pos="3599815" algn="l"/>
                <a:tab pos="3959860" algn="l"/>
                <a:tab pos="4319905" algn="l"/>
              </a:tabLst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59410" algn="l"/>
                <a:tab pos="719455" algn="l"/>
                <a:tab pos="1079500" algn="l"/>
                <a:tab pos="1439545" algn="l"/>
                <a:tab pos="1799590" algn="l"/>
                <a:tab pos="2159635" algn="l"/>
                <a:tab pos="2519680" algn="l"/>
                <a:tab pos="2879725" algn="l"/>
                <a:tab pos="3239770" algn="l"/>
                <a:tab pos="3599815" algn="l"/>
                <a:tab pos="3959860" algn="l"/>
                <a:tab pos="4319905" algn="l"/>
              </a:tabLst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59410" algn="l"/>
                <a:tab pos="719455" algn="l"/>
                <a:tab pos="1079500" algn="l"/>
                <a:tab pos="1439545" algn="l"/>
                <a:tab pos="1799590" algn="l"/>
                <a:tab pos="2159635" algn="l"/>
                <a:tab pos="2519680" algn="l"/>
                <a:tab pos="2879725" algn="l"/>
                <a:tab pos="3239770" algn="l"/>
                <a:tab pos="3599815" algn="l"/>
                <a:tab pos="3959860" algn="l"/>
                <a:tab pos="4319905" algn="l"/>
              </a:tabLst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59410" algn="l"/>
                <a:tab pos="719455" algn="l"/>
                <a:tab pos="1079500" algn="l"/>
                <a:tab pos="1439545" algn="l"/>
                <a:tab pos="1799590" algn="l"/>
                <a:tab pos="2159635" algn="l"/>
                <a:tab pos="2519680" algn="l"/>
                <a:tab pos="2879725" algn="l"/>
                <a:tab pos="3239770" algn="l"/>
                <a:tab pos="3599815" algn="l"/>
                <a:tab pos="3959860" algn="l"/>
                <a:tab pos="4319905" algn="l"/>
              </a:tabLst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9.xml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5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WangChao/Desktop/西南大学.png西南大学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7906" b="7906"/>
          <a:stretch>
            <a:fillRect/>
          </a:stretch>
        </p:blipFill>
        <p:spPr>
          <a:xfrm>
            <a:off x="-2" y="11421"/>
            <a:ext cx="9144002" cy="5136524"/>
          </a:xfrm>
          <a:prstGeom prst="rect">
            <a:avLst/>
          </a:prstGeom>
        </p:spPr>
      </p:pic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628650" y="3333947"/>
            <a:ext cx="7886700" cy="68580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628650" y="2092075"/>
            <a:ext cx="7886700" cy="994172"/>
          </a:xfrm>
        </p:spPr>
        <p:txBody>
          <a:bodyPr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8" name="组合 10"/>
          <p:cNvGrpSpPr/>
          <p:nvPr userDrawn="1"/>
        </p:nvGrpSpPr>
        <p:grpSpPr>
          <a:xfrm>
            <a:off x="628651" y="1905306"/>
            <a:ext cx="4936937" cy="1363896"/>
            <a:chOff x="2666198" y="2543397"/>
            <a:chExt cx="7199697" cy="1316333"/>
          </a:xfrm>
        </p:grpSpPr>
        <p:cxnSp>
          <p:nvCxnSpPr>
            <p:cNvPr id="9" name="直线连接符 8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628650" y="4357416"/>
            <a:ext cx="7886700" cy="326643"/>
          </a:xfr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企业服务VI系统-1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73"/>
            <a:ext cx="9144000" cy="520085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485330" y="1907549"/>
            <a:ext cx="4173344" cy="1338513"/>
            <a:chOff x="2666197" y="2543397"/>
            <a:chExt cx="7199698" cy="1784684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7" y="4328081"/>
              <a:ext cx="7199697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18"/>
          <p:cNvSpPr>
            <a:spLocks noGrp="1"/>
          </p:cNvSpPr>
          <p:nvPr>
            <p:ph type="title"/>
          </p:nvPr>
        </p:nvSpPr>
        <p:spPr>
          <a:xfrm>
            <a:off x="688206" y="2074664"/>
            <a:ext cx="7886700" cy="994172"/>
          </a:xfrm>
        </p:spPr>
        <p:txBody>
          <a:bodyPr>
            <a:noAutofit/>
          </a:bodyPr>
          <a:lstStyle>
            <a:lvl1pPr algn="ctr">
              <a:defRPr sz="48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26490-533E-0540-8982-6E0161797CA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C0330-6A73-1445-B02D-53703D6AE09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65548" y="-62094"/>
            <a:ext cx="9209548" cy="5205594"/>
          </a:xfrm>
          <a:prstGeom prst="rect">
            <a:avLst/>
          </a:prstGeom>
          <a:solidFill>
            <a:srgbClr val="202B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/>
          </p:nvPr>
        </p:nvSpPr>
        <p:spPr>
          <a:xfrm>
            <a:off x="389965" y="3455341"/>
            <a:ext cx="8125385" cy="532981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n>
                  <a:noFill/>
                </a:ln>
                <a:solidFill>
                  <a:srgbClr val="FFE1A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389965" y="2092075"/>
            <a:ext cx="8125385" cy="994172"/>
          </a:xfrm>
        </p:spPr>
        <p:txBody>
          <a:bodyPr>
            <a:normAutofit/>
          </a:bodyPr>
          <a:lstStyle>
            <a:lvl1pPr algn="l">
              <a:defRPr sz="4800" b="0" i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3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389965" y="4357416"/>
            <a:ext cx="8125385" cy="326643"/>
          </a:xfrm>
        </p:spPr>
        <p:txBody>
          <a:bodyPr>
            <a:normAutofit/>
          </a:bodyPr>
          <a:lstStyle>
            <a:lvl1pPr marL="0" indent="0" algn="r">
              <a:buNone/>
              <a:defRPr sz="1400" b="0" i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endParaRPr kumimoji="1" lang="zh-CN" altLang="en-US" dirty="0"/>
          </a:p>
        </p:txBody>
      </p:sp>
      <p:pic>
        <p:nvPicPr>
          <p:cNvPr id="11" name="图片 10" descr="方块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91" y="516282"/>
            <a:ext cx="6887024" cy="414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7" name="图片 6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4314"/>
            <a:ext cx="9144000" cy="9076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275" y="2124075"/>
            <a:ext cx="7029450" cy="895350"/>
          </a:xfrm>
          <a:prstGeom prst="rect">
            <a:avLst/>
          </a:prstGeom>
        </p:spPr>
      </p:pic>
      <p:sp>
        <p:nvSpPr>
          <p:cNvPr id="27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7275" y="1146724"/>
            <a:ext cx="6524474" cy="1954701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FA967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02B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None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2pPr>
            <a:lvl3pPr marL="8572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3pPr>
            <a:lvl4pPr marL="12001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4pPr>
            <a:lvl5pPr marL="15430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n"/>
              <a:defRPr b="0" i="0">
                <a:solidFill>
                  <a:schemeClr val="bg1"/>
                </a:solidFill>
                <a:latin typeface="思源黑体 CN Normal" panose="020B0400000000000000" pitchFamily="34" charset="-128"/>
                <a:ea typeface="思源黑体 CN Normal" panose="020B0400000000000000" pitchFamily="34" charset="-128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86810" y="357173"/>
            <a:ext cx="1058582" cy="341703"/>
            <a:chOff x="-86810" y="357173"/>
            <a:chExt cx="1058582" cy="341703"/>
          </a:xfrm>
        </p:grpSpPr>
        <p:sp>
          <p:nvSpPr>
            <p:cNvPr id="32" name="圆角矩形 31"/>
            <p:cNvSpPr/>
            <p:nvPr userDrawn="1"/>
          </p:nvSpPr>
          <p:spPr>
            <a:xfrm>
              <a:off x="-86810" y="357173"/>
              <a:ext cx="742758" cy="341703"/>
            </a:xfrm>
            <a:prstGeom prst="roundRect">
              <a:avLst>
                <a:gd name="adj" fmla="val 10047"/>
              </a:avLst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1D242E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3" name="燕尾形 32"/>
            <p:cNvSpPr/>
            <p:nvPr userDrawn="1"/>
          </p:nvSpPr>
          <p:spPr>
            <a:xfrm>
              <a:off x="709555" y="357173"/>
              <a:ext cx="262217" cy="341703"/>
            </a:xfrm>
            <a:prstGeom prst="chevron">
              <a:avLst/>
            </a:prstGeom>
            <a:solidFill>
              <a:srgbClr val="CFA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34" name="燕尾形 33"/>
            <p:cNvSpPr/>
            <p:nvPr userDrawn="1"/>
          </p:nvSpPr>
          <p:spPr>
            <a:xfrm>
              <a:off x="524839" y="357173"/>
              <a:ext cx="262217" cy="341703"/>
            </a:xfrm>
            <a:prstGeom prst="chevron">
              <a:avLst/>
            </a:prstGeom>
            <a:solidFill>
              <a:srgbClr val="202B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rgbClr val="FFC600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35" name="文本框 34"/>
          <p:cNvSpPr txBox="1"/>
          <p:nvPr userDrawn="1"/>
        </p:nvSpPr>
        <p:spPr>
          <a:xfrm>
            <a:off x="0" y="328930"/>
            <a:ext cx="786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" panose="020F0502020204030204" charset="-122"/>
              </a:rPr>
              <a:t>目录</a:t>
            </a:r>
            <a:endParaRPr kumimoji="1" lang="zh-CN" altLang="en-US" sz="2000" b="1" i="0" dirty="0">
              <a:solidFill>
                <a:schemeClr val="bg1"/>
              </a:solidFill>
              <a:latin typeface="思源黑体 Medium" panose="020B0600000000000000" charset="-122"/>
              <a:ea typeface="思源黑体 Medium" panose="020B0600000000000000" charset="-122"/>
              <a:cs typeface="思源黑体" panose="020F050202020403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42020" y="4564380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7357005" cy="523875"/>
          </a:xfr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0" y="4908948"/>
            <a:ext cx="9144000" cy="2012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E2DA07-CE19-4C9B-A0EC-06D3955056CF}" type="slidenum">
              <a:rPr lang="en-US" altLang="zh-CN"/>
            </a:fld>
            <a:endParaRPr lang="en-US" altLang="zh-CN"/>
          </a:p>
        </p:txBody>
      </p:sp>
      <p:sp>
        <p:nvSpPr>
          <p:cNvPr id="15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7357005" cy="523875"/>
          </a:xfr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6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7" name="圆角矩形 16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8" name="燕尾形 17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9" name="燕尾形 18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20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582038" y="1278636"/>
            <a:ext cx="7128035" cy="2233865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868" y="171419"/>
            <a:ext cx="5669600" cy="546552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0" y="4908948"/>
            <a:ext cx="9144000" cy="2012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E2DA07-CE19-4C9B-A0EC-06D3955056CF}" type="slidenum">
              <a:rPr lang="en-US" altLang="zh-CN"/>
            </a:fld>
            <a:endParaRPr lang="en-US" altLang="zh-CN"/>
          </a:p>
        </p:txBody>
      </p:sp>
      <p:grpSp>
        <p:nvGrpSpPr>
          <p:cNvPr id="5" name="组合 19"/>
          <p:cNvGrpSpPr/>
          <p:nvPr userDrawn="1"/>
        </p:nvGrpSpPr>
        <p:grpSpPr>
          <a:xfrm>
            <a:off x="-122390" y="273844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6" name="圆角矩形 5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7" name="燕尾形 6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8" name="燕尾形 7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73460"/>
            <a:ext cx="9144000" cy="117157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4961614"/>
            <a:ext cx="9144000" cy="181886"/>
          </a:xfrm>
          <a:prstGeom prst="rect">
            <a:avLst/>
          </a:prstGeom>
          <a:solidFill>
            <a:srgbClr val="202B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 descr="形状 3.png"/>
          <p:cNvPicPr>
            <a:picLocks noChangeAspect="1"/>
          </p:cNvPicPr>
          <p:nvPr userDrawn="1"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38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8161119" cy="523875"/>
          </a:xfr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0" i="0">
                <a:solidFill>
                  <a:srgbClr val="242C52"/>
                </a:solidFill>
                <a:latin typeface="思源黑体 Medium" panose="020B0600000000000000" charset="-122"/>
                <a:ea typeface="思源黑体 Medium" panose="020B06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18" name="矩形 17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8161119" cy="523875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accent4"/>
              </a:buClr>
              <a:buFontTx/>
              <a:buNone/>
              <a:defRPr kumimoji="1" lang="zh-CN" altLang="en-US" sz="2800" b="1" i="0" kern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8"/>
          <p:cNvSpPr>
            <a:spLocks noGrp="1"/>
          </p:cNvSpPr>
          <p:nvPr>
            <p:ph type="title"/>
          </p:nvPr>
        </p:nvSpPr>
        <p:spPr>
          <a:xfrm>
            <a:off x="582038" y="280792"/>
            <a:ext cx="8161119" cy="523875"/>
          </a:xfrm>
        </p:spPr>
        <p:txBody>
          <a:bodyPr>
            <a:noAutofit/>
          </a:bodyPr>
          <a:lstStyle>
            <a:lvl1pPr marL="0" indent="0" algn="l">
              <a:buClr>
                <a:schemeClr val="accent4"/>
              </a:buClr>
              <a:buFontTx/>
              <a:buNone/>
              <a:defRPr sz="2800" b="1" i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3" name="组合 19"/>
          <p:cNvGrpSpPr/>
          <p:nvPr userDrawn="1"/>
        </p:nvGrpSpPr>
        <p:grpSpPr>
          <a:xfrm>
            <a:off x="-139481" y="372601"/>
            <a:ext cx="631650" cy="341703"/>
            <a:chOff x="883264" y="476230"/>
            <a:chExt cx="842200" cy="455604"/>
          </a:xfrm>
          <a:solidFill>
            <a:srgbClr val="FFC600"/>
          </a:solidFill>
        </p:grpSpPr>
        <p:sp>
          <p:nvSpPr>
            <p:cNvPr id="15" name="圆角矩形 14"/>
            <p:cNvSpPr/>
            <p:nvPr userDrawn="1"/>
          </p:nvSpPr>
          <p:spPr>
            <a:xfrm>
              <a:off x="883264" y="476230"/>
              <a:ext cx="421100" cy="455604"/>
            </a:xfrm>
            <a:prstGeom prst="roundRect">
              <a:avLst>
                <a:gd name="adj" fmla="val 10047"/>
              </a:avLst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00" b="0" i="0" dirty="0">
                <a:solidFill>
                  <a:srgbClr val="6880B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6" name="燕尾形 15"/>
            <p:cNvSpPr/>
            <p:nvPr userDrawn="1"/>
          </p:nvSpPr>
          <p:spPr>
            <a:xfrm>
              <a:off x="1375841" y="476230"/>
              <a:ext cx="349623" cy="455604"/>
            </a:xfrm>
            <a:prstGeom prst="chevron">
              <a:avLst/>
            </a:prstGeom>
            <a:solidFill>
              <a:srgbClr val="688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  <p:sp>
          <p:nvSpPr>
            <p:cNvPr id="17" name="燕尾形 16"/>
            <p:cNvSpPr/>
            <p:nvPr userDrawn="1"/>
          </p:nvSpPr>
          <p:spPr>
            <a:xfrm>
              <a:off x="1129553" y="476230"/>
              <a:ext cx="349623" cy="455604"/>
            </a:xfrm>
            <a:prstGeom prst="chevron">
              <a:avLst/>
            </a:prstGeom>
            <a:solidFill>
              <a:srgbClr val="242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5">
                <a:solidFill>
                  <a:schemeClr val="tx1"/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endParaRPr>
            </a:p>
          </p:txBody>
        </p:sp>
      </p:grpSp>
      <p:sp>
        <p:nvSpPr>
          <p:cNvPr id="8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582038" y="1278636"/>
            <a:ext cx="7128035" cy="2233865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FFC600"/>
              </a:buClr>
              <a:buSzPct val="100000"/>
              <a:buFont typeface="Arial" panose="020B0604020202020204"/>
              <a:buChar char="•"/>
              <a:defRPr sz="2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150000"/>
              </a:lnSpc>
              <a:buClr>
                <a:srgbClr val="FFC600"/>
              </a:buClr>
              <a:buFont typeface="Arial" panose="020B0604020202020204"/>
              <a:buChar char="•"/>
              <a:defRPr sz="14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371600" indent="0">
              <a:lnSpc>
                <a:spcPct val="150000"/>
              </a:lnSpc>
              <a:buClr>
                <a:srgbClr val="FFC600"/>
              </a:buClr>
              <a:buFont typeface="Arial" panose="020B0604020202020204"/>
              <a:buNone/>
              <a:defRPr sz="1600" b="0" i="0">
                <a:solidFill>
                  <a:srgbClr val="242C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 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 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 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 四级</a:t>
            </a:r>
            <a:endParaRPr kumimoji="1"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2124074"/>
            <a:ext cx="9144000" cy="886279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15004"/>
            <a:ext cx="7128035" cy="895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5" name="组 4"/>
          <p:cNvGrpSpPr/>
          <p:nvPr userDrawn="1"/>
        </p:nvGrpSpPr>
        <p:grpSpPr>
          <a:xfrm>
            <a:off x="-240" y="2307068"/>
            <a:ext cx="9149737" cy="529364"/>
            <a:chOff x="-240" y="2284885"/>
            <a:chExt cx="9149737" cy="529364"/>
          </a:xfrm>
        </p:grpSpPr>
        <p:grpSp>
          <p:nvGrpSpPr>
            <p:cNvPr id="3" name="组 2"/>
            <p:cNvGrpSpPr/>
            <p:nvPr userDrawn="1"/>
          </p:nvGrpSpPr>
          <p:grpSpPr>
            <a:xfrm>
              <a:off x="-240" y="2284885"/>
              <a:ext cx="263291" cy="529364"/>
              <a:chOff x="-240" y="2284885"/>
              <a:chExt cx="263291" cy="529364"/>
            </a:xfrm>
          </p:grpSpPr>
          <p:sp>
            <p:nvSpPr>
              <p:cNvPr id="13" name="五边形 12"/>
              <p:cNvSpPr/>
              <p:nvPr userDrawn="1"/>
            </p:nvSpPr>
            <p:spPr>
              <a:xfrm>
                <a:off x="-240" y="2284885"/>
                <a:ext cx="263291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" name="五边形 1"/>
              <p:cNvSpPr/>
              <p:nvPr userDrawn="1"/>
            </p:nvSpPr>
            <p:spPr>
              <a:xfrm>
                <a:off x="-240" y="2384919"/>
                <a:ext cx="163782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kumimoji="1" lang="zh-CN" altLang="en-US" b="0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  <p:grpSp>
          <p:nvGrpSpPr>
            <p:cNvPr id="4" name="组 3"/>
            <p:cNvGrpSpPr/>
            <p:nvPr userDrawn="1"/>
          </p:nvGrpSpPr>
          <p:grpSpPr>
            <a:xfrm>
              <a:off x="8890573" y="2284885"/>
              <a:ext cx="258924" cy="529364"/>
              <a:chOff x="8890573" y="2284885"/>
              <a:chExt cx="258924" cy="529364"/>
            </a:xfrm>
          </p:grpSpPr>
          <p:sp>
            <p:nvSpPr>
              <p:cNvPr id="18" name="五边形 17"/>
              <p:cNvSpPr/>
              <p:nvPr userDrawn="1"/>
            </p:nvSpPr>
            <p:spPr>
              <a:xfrm flipH="1">
                <a:off x="8890573" y="2284885"/>
                <a:ext cx="258924" cy="529364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  <p:sp>
            <p:nvSpPr>
              <p:cNvPr id="20" name="五边形 19"/>
              <p:cNvSpPr/>
              <p:nvPr userDrawn="1"/>
            </p:nvSpPr>
            <p:spPr>
              <a:xfrm flipH="1">
                <a:off x="8988431" y="2384919"/>
                <a:ext cx="161066" cy="329296"/>
              </a:xfrm>
              <a:prstGeom prst="homePlate">
                <a:avLst>
                  <a:gd name="adj" fmla="val 10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思源黑体" panose="020F0502020204030204" charset="-122"/>
                  <a:ea typeface="思源黑体" panose="020F0502020204030204" charset="-122"/>
                  <a:cs typeface="思源黑体" panose="020F050202020403020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重点强调标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007986" y="2124075"/>
            <a:ext cx="7128035" cy="895350"/>
          </a:xfrm>
        </p:spPr>
        <p:txBody>
          <a:bodyPr>
            <a:normAutofit/>
          </a:bodyPr>
          <a:lstStyle>
            <a:lvl1pPr marL="0" indent="0" algn="ctr">
              <a:buClr>
                <a:schemeClr val="accent4"/>
              </a:buClr>
              <a:buFontTx/>
              <a:buNone/>
              <a:defRPr sz="3600" b="0" i="0">
                <a:solidFill>
                  <a:srgbClr val="242C52"/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grpSp>
        <p:nvGrpSpPr>
          <p:cNvPr id="10" name="组合 10"/>
          <p:cNvGrpSpPr/>
          <p:nvPr userDrawn="1"/>
        </p:nvGrpSpPr>
        <p:grpSpPr>
          <a:xfrm>
            <a:off x="1833613" y="2078125"/>
            <a:ext cx="5637998" cy="987250"/>
            <a:chOff x="2666198" y="2543397"/>
            <a:chExt cx="7199697" cy="1316333"/>
          </a:xfrm>
        </p:grpSpPr>
        <p:cxnSp>
          <p:nvCxnSpPr>
            <p:cNvPr id="11" name="直线连接符 10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688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 userDrawn="1"/>
        </p:nvSpPr>
        <p:spPr>
          <a:xfrm>
            <a:off x="0" y="4235824"/>
            <a:ext cx="9144000" cy="907676"/>
          </a:xfrm>
          <a:prstGeom prst="rect">
            <a:avLst/>
          </a:prstGeom>
          <a:solidFill>
            <a:srgbClr val="242C5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8" name="图片 7" descr="形状 3.png"/>
          <p:cNvPicPr>
            <a:picLocks noChangeAspect="1"/>
          </p:cNvPicPr>
          <p:nvPr userDrawn="1"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5824"/>
            <a:ext cx="9144000" cy="9076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3" name="圆角矩形 2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</a:t>
            </a:r>
            <a:endParaRPr kumimoji="1" lang="zh-CN" sz="2400" b="1" i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2" name="图片 1" descr="32303038313139313b32303038313039333bb5e7c4d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" y="395605"/>
            <a:ext cx="264795" cy="264795"/>
          </a:xfrm>
          <a:prstGeom prst="rect">
            <a:avLst/>
          </a:prstGeom>
        </p:spPr>
      </p:pic>
      <p:sp>
        <p:nvSpPr>
          <p:cNvPr id="9" name="流程图: 内部贮存 8"/>
          <p:cNvSpPr/>
          <p:nvPr userDrawn="1"/>
        </p:nvSpPr>
        <p:spPr>
          <a:xfrm>
            <a:off x="127000" y="450215"/>
            <a:ext cx="167640" cy="7620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flipV="1">
            <a:off x="0" y="5070928"/>
            <a:ext cx="9144000" cy="118287"/>
          </a:xfrm>
          <a:prstGeom prst="rect">
            <a:avLst/>
          </a:prstGeom>
          <a:solidFill>
            <a:srgbClr val="242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242C52"/>
              </a:highlight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sp>
        <p:nvSpPr>
          <p:cNvPr id="11" name="圆角矩形 10"/>
          <p:cNvSpPr/>
          <p:nvPr userDrawn="1"/>
        </p:nvSpPr>
        <p:spPr>
          <a:xfrm>
            <a:off x="-67310" y="357505"/>
            <a:ext cx="1522095" cy="341630"/>
          </a:xfrm>
          <a:prstGeom prst="roundRect">
            <a:avLst>
              <a:gd name="adj" fmla="val 10047"/>
            </a:avLst>
          </a:prstGeom>
          <a:solidFill>
            <a:srgbClr val="24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</a:t>
            </a:r>
            <a:r>
              <a:rPr kumimoji="1" lang="en-US" altLang="zh-CN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4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践</a:t>
            </a:r>
            <a:endParaRPr kumimoji="1" lang="zh-CN" altLang="en-US" sz="2400" b="1" i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 userDrawn="1"/>
        </p:nvSpPr>
        <p:spPr>
          <a:xfrm>
            <a:off x="1387552" y="357173"/>
            <a:ext cx="67456" cy="341703"/>
          </a:xfrm>
          <a:prstGeom prst="roundRect">
            <a:avLst>
              <a:gd name="adj" fmla="val 10047"/>
            </a:avLst>
          </a:prstGeom>
          <a:solidFill>
            <a:srgbClr val="688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100" b="0" i="0" dirty="0">
              <a:solidFill>
                <a:srgbClr val="1D242E"/>
              </a:solidFill>
              <a:latin typeface="思源黑体" panose="020F0502020204030204" charset="-122"/>
              <a:ea typeface="思源黑体" panose="020F0502020204030204" charset="-122"/>
              <a:cs typeface="思源黑体" panose="020F0502020204030204" charset="-122"/>
            </a:endParaRPr>
          </a:p>
        </p:txBody>
      </p:sp>
      <p:pic>
        <p:nvPicPr>
          <p:cNvPr id="4" name="图片 3" descr="303b32303039333133313bb7c5b4f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05" y="381000"/>
            <a:ext cx="318135" cy="318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42020" y="4559935"/>
            <a:ext cx="464185" cy="46291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91A350D4-A768-AE41-8B32-BAB0BDFB4D7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F0502020204030204" charset="-122"/>
                <a:ea typeface="思源黑体" panose="020F0502020204030204" charset="-122"/>
                <a:cs typeface="思源黑体" panose="020F0502020204030204" charset="-122"/>
              </a:defRPr>
            </a:lvl1pPr>
          </a:lstStyle>
          <a:p>
            <a:fld id="{3A1E3D2E-B3F0-E849-A0C0-75DD48B3F9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思源黑体" panose="020F0502020204030204" charset="-122"/>
          <a:ea typeface="思源黑体" panose="020F0502020204030204" charset="-122"/>
          <a:cs typeface="思源黑体" panose="020F0502020204030204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4.png"/><Relationship Id="rId7" Type="http://schemas.openxmlformats.org/officeDocument/2006/relationships/tags" Target="../tags/tag28.xml"/><Relationship Id="rId6" Type="http://schemas.openxmlformats.org/officeDocument/2006/relationships/image" Target="../media/image23.png"/><Relationship Id="rId5" Type="http://schemas.openxmlformats.org/officeDocument/2006/relationships/tags" Target="../tags/tag27.xml"/><Relationship Id="rId4" Type="http://schemas.openxmlformats.org/officeDocument/2006/relationships/image" Target="../media/image22.png"/><Relationship Id="rId3" Type="http://schemas.openxmlformats.org/officeDocument/2006/relationships/tags" Target="../tags/tag26.xml"/><Relationship Id="rId2" Type="http://schemas.openxmlformats.org/officeDocument/2006/relationships/image" Target="../media/image21.png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tags" Target="../tags/tag30.xml"/><Relationship Id="rId2" Type="http://schemas.openxmlformats.org/officeDocument/2006/relationships/image" Target="../media/image25.png"/><Relationship Id="rId1" Type="http://schemas.openxmlformats.org/officeDocument/2006/relationships/tags" Target="../tags/tag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tags" Target="../tags/tag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tags" Target="../tags/tag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tags" Target="../tags/tag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tags" Target="../tags/tag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tags" Target="../tags/tag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tags" Target="../tags/tag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tags" Target="../tags/tag40.xml"/><Relationship Id="rId4" Type="http://schemas.openxmlformats.org/officeDocument/2006/relationships/image" Target="../media/image36.png"/><Relationship Id="rId3" Type="http://schemas.openxmlformats.org/officeDocument/2006/relationships/tags" Target="../tags/tag39.xml"/><Relationship Id="rId2" Type="http://schemas.openxmlformats.org/officeDocument/2006/relationships/image" Target="../media/image35.png"/><Relationship Id="rId1" Type="http://schemas.openxmlformats.org/officeDocument/2006/relationships/tags" Target="../tags/tag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tags" Target="../tags/tag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image" Target="../media/image39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37.png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image" Target="../media/image41.png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tags" Target="../tags/tag5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56.xml"/><Relationship Id="rId6" Type="http://schemas.openxmlformats.org/officeDocument/2006/relationships/image" Target="../media/image45.png"/><Relationship Id="rId5" Type="http://schemas.openxmlformats.org/officeDocument/2006/relationships/tags" Target="../tags/tag55.xml"/><Relationship Id="rId4" Type="http://schemas.openxmlformats.org/officeDocument/2006/relationships/image" Target="../media/image44.png"/><Relationship Id="rId3" Type="http://schemas.openxmlformats.org/officeDocument/2006/relationships/tags" Target="../tags/tag54.xml"/><Relationship Id="rId2" Type="http://schemas.openxmlformats.org/officeDocument/2006/relationships/image" Target="../media/image43.png"/><Relationship Id="rId1" Type="http://schemas.openxmlformats.org/officeDocument/2006/relationships/tags" Target="../tags/tag53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7.png"/><Relationship Id="rId3" Type="http://schemas.openxmlformats.org/officeDocument/2006/relationships/tags" Target="../tags/tag58.xml"/><Relationship Id="rId2" Type="http://schemas.openxmlformats.org/officeDocument/2006/relationships/image" Target="../media/image46.png"/><Relationship Id="rId1" Type="http://schemas.openxmlformats.org/officeDocument/2006/relationships/tags" Target="../tags/tag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tags" Target="../tags/tag5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tags" Target="../tags/tag62.xml"/><Relationship Id="rId3" Type="http://schemas.openxmlformats.org/officeDocument/2006/relationships/image" Target="../media/image50.png"/><Relationship Id="rId2" Type="http://schemas.openxmlformats.org/officeDocument/2006/relationships/tags" Target="../tags/tag61.xml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6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6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6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6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6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6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6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7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7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tags" Target="../tags/tag72.xml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tags" Target="../tags/tag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tags" Target="../tags/tag7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tags" Target="../tags/tag7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tags" Target="../tags/tag7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tags" Target="../tags/tag7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tags" Target="../tags/tag7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tags" Target="../tags/tag7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tags" Target="../tags/tag8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tags" Target="../tags/tag8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tags" Target="../tags/tag8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15.png"/><Relationship Id="rId5" Type="http://schemas.openxmlformats.org/officeDocument/2006/relationships/tags" Target="../tags/tag16.xml"/><Relationship Id="rId4" Type="http://schemas.openxmlformats.org/officeDocument/2006/relationships/image" Target="../media/image14.png"/><Relationship Id="rId3" Type="http://schemas.openxmlformats.org/officeDocument/2006/relationships/tags" Target="../tags/tag15.xml"/><Relationship Id="rId2" Type="http://schemas.openxmlformats.org/officeDocument/2006/relationships/image" Target="../media/image13.png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image" Target="../media/image16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89890" y="1892935"/>
            <a:ext cx="7752624" cy="902513"/>
          </a:xfrm>
        </p:spPr>
        <p:txBody>
          <a:bodyPr>
            <a:noAutofit/>
          </a:bodyPr>
          <a:lstStyle/>
          <a:p>
            <a:pPr algn="l"/>
            <a:r>
              <a:rPr kumimoji="1" lang="zh-CN" altLang="en-US" sz="5400" b="1" dirty="0">
                <a:latin typeface="Tahoma" panose="020B0604030504040204" charset="0"/>
                <a:cs typeface="思源黑体 Bold" panose="020B0800000000000000" charset="-122"/>
              </a:rPr>
              <a:t>软件测试</a:t>
            </a:r>
            <a:endParaRPr kumimoji="1" lang="zh-CN" altLang="en-US" sz="5400" b="1" dirty="0">
              <a:latin typeface="Tahoma" panose="020B0604030504040204" charset="0"/>
              <a:cs typeface="思源黑体 Bold" panose="020B0800000000000000" charset="-122"/>
            </a:endParaRPr>
          </a:p>
        </p:txBody>
      </p:sp>
      <p:grpSp>
        <p:nvGrpSpPr>
          <p:cNvPr id="5" name="组合 10"/>
          <p:cNvGrpSpPr/>
          <p:nvPr/>
        </p:nvGrpSpPr>
        <p:grpSpPr>
          <a:xfrm>
            <a:off x="446405" y="1723390"/>
            <a:ext cx="6461760" cy="1363980"/>
            <a:chOff x="2666198" y="2543397"/>
            <a:chExt cx="7199697" cy="1316333"/>
          </a:xfrm>
        </p:grpSpPr>
        <p:cxnSp>
          <p:nvCxnSpPr>
            <p:cNvPr id="6" name="直线连接符 5"/>
            <p:cNvCxnSpPr/>
            <p:nvPr userDrawn="1"/>
          </p:nvCxnSpPr>
          <p:spPr>
            <a:xfrm>
              <a:off x="2666198" y="2543397"/>
              <a:ext cx="7199697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 userDrawn="1"/>
          </p:nvCxnSpPr>
          <p:spPr>
            <a:xfrm>
              <a:off x="2666198" y="3859730"/>
              <a:ext cx="7199697" cy="0"/>
            </a:xfrm>
            <a:prstGeom prst="line">
              <a:avLst/>
            </a:prstGeom>
            <a:ln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2"/>
          <p:cNvSpPr>
            <a:spLocks noGrp="1"/>
          </p:cNvSpPr>
          <p:nvPr/>
        </p:nvSpPr>
        <p:spPr>
          <a:xfrm>
            <a:off x="389890" y="3299460"/>
            <a:ext cx="8329295" cy="463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" panose="020F050202020403020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第</a:t>
            </a:r>
            <a:r>
              <a:rPr kumimoji="1" lang="en-US" altLang="zh-CN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3</a:t>
            </a:r>
            <a:r>
              <a:rPr kumimoji="1" lang="zh-CN" altLang="en-US" sz="36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章 软件测试基本方法</a:t>
            </a:r>
            <a:endParaRPr kumimoji="1" lang="zh-CN" altLang="en-US" sz="3600" b="1" dirty="0">
              <a:solidFill>
                <a:srgbClr val="FFC000"/>
              </a:solidFill>
              <a:latin typeface="Tahoma" panose="020B0604030504040204" charset="0"/>
              <a:cs typeface="思源黑体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第</a:t>
            </a:r>
            <a:r>
              <a:rPr kumimoji="1" lang="en-US" altLang="zh-CN" sz="24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3</a:t>
            </a:r>
            <a:r>
              <a:rPr kumimoji="1" lang="zh-CN" altLang="en-US" sz="24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部分</a:t>
            </a:r>
            <a:r>
              <a:rPr kumimoji="1" lang="en-US" altLang="zh-CN" sz="24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 </a:t>
            </a:r>
            <a:r>
              <a:rPr kumimoji="1" lang="zh-CN" altLang="en-US" sz="2400" b="1" dirty="0">
                <a:solidFill>
                  <a:srgbClr val="FFC000"/>
                </a:solidFill>
                <a:latin typeface="Tahoma" panose="020B0604030504040204" charset="0"/>
                <a:cs typeface="思源黑体 Bold" panose="020B0800000000000000" charset="-122"/>
              </a:rPr>
              <a:t>其他测试</a:t>
            </a:r>
            <a:endParaRPr kumimoji="1" lang="zh-CN" altLang="en-US" sz="2400" b="1" dirty="0">
              <a:solidFill>
                <a:srgbClr val="FFC000"/>
              </a:solidFill>
              <a:latin typeface="Tahoma" panose="020B0604030504040204" charset="0"/>
              <a:cs typeface="思源黑体 Bold" panose="020B0800000000000000" charset="-122"/>
            </a:endParaRPr>
          </a:p>
        </p:txBody>
      </p:sp>
      <p:sp>
        <p:nvSpPr>
          <p:cNvPr id="10" name="文本占位符 9"/>
          <p:cNvSpPr/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变异测试的两个</a:t>
            </a:r>
            <a:r>
              <a:rPr kumimoji="1" lang="zh-CN" altLang="en-US" sz="2400" dirty="0">
                <a:sym typeface="+mn-ea"/>
              </a:rPr>
              <a:t>假设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553528"/>
            <a:ext cx="7943215" cy="24098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熟练程序员假设（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ompetent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rogrammer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ypothesis）：假定程序与正确代码较为接近，只需做很小修改就可以变得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耦合效应（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coupling effect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）：如果可以检查出简单缺陷，则往往可能发现更为复杂的缺陷。这里简单缺陷指从正确代码经过简单修改得到的缺陷。复杂缺陷往往可以视为简单缺陷的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变体，</a:t>
            </a:r>
            <a:r>
              <a:rPr kumimoji="1" lang="zh-CN" altLang="en-US" sz="2400" dirty="0">
                <a:sym typeface="+mn-ea"/>
              </a:rPr>
              <a:t>击杀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60070" y="1957070"/>
            <a:ext cx="4271010" cy="19538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no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从代码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出发，经过变异得到代码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的变体（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mutant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如果存在某个测试用例，使得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在这个测试用例上执行结果不同，则称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被杀死（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killed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如果一组测试用例足够有效，则它们应该杀死大量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变体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在右边的例子中，两个变体被击杀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46320" y="2571750"/>
            <a:ext cx="3532505" cy="22606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lang="zh-CN" altLang="en-US" sz="2400" dirty="0">
                <a:sym typeface="+mn-ea"/>
              </a:rPr>
              <a:t>对变体的击杀需要以下</a:t>
            </a:r>
            <a:r>
              <a:rPr lang="zh-CN" altLang="en-US" sz="2400" dirty="0">
                <a:sym typeface="+mn-ea"/>
              </a:rPr>
              <a:t>条件</a:t>
            </a:r>
            <a:endParaRPr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091883"/>
            <a:ext cx="7943215" cy="33331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测试路径必须经过改变后的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经过改变后语句与经过原本语句进入不同的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这些状态上的不同最终传递到某些外部可见的语句并展示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强变异测试：满足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以上三条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弱变异测试：只满足前两条即可。同一个测试用例产生不同的输出会被检测到，而有着不同的数据也会被检测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变异</a:t>
            </a:r>
            <a:r>
              <a:rPr kumimoji="1" lang="zh-CN" altLang="en-US" sz="2400" dirty="0">
                <a:sym typeface="+mn-ea"/>
              </a:rPr>
              <a:t>评分（mutation score）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根据分享大纲以及讲义开头列写的学习要点，依次开始深入讲解。"/>
              <p:cNvSpPr txBox="1"/>
              <p:nvPr/>
            </p:nvSpPr>
            <p:spPr>
              <a:xfrm>
                <a:off x="575310" y="1190625"/>
                <a:ext cx="7943215" cy="31356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50800" tIns="50800" rIns="50800" bIns="50800" anchor="ctr">
                <a:spAutoFit/>
              </a:bodyPr>
              <a:lstStyle>
                <a:lvl1pPr marL="610870" indent="-610870" algn="l">
                  <a:lnSpc>
                    <a:spcPct val="120000"/>
                  </a:lnSpc>
                  <a:buClr>
                    <a:srgbClr val="3798DA"/>
                  </a:buClr>
                  <a:buSzPct val="100000"/>
                  <a:buChar char="•"/>
                  <a:defRPr sz="4000">
                    <a:solidFill>
                      <a:srgbClr val="53585F"/>
                    </a:solidFill>
                    <a:latin typeface="Tahoma" panose="020B0604030504040204"/>
                    <a:ea typeface="Tahoma" panose="020B0604030504040204"/>
                    <a:cs typeface="Tahoma" panose="020B0604030504040204"/>
                    <a:sym typeface="Tahoma" panose="020B0604030504040204"/>
                  </a:defRPr>
                </a:lvl1pPr>
              </a:lstStyle>
              <a:p>
                <a:pPr marL="405130" indent="-405130"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一些变体可能和原代码是等价的，即所有测试用例都无法区分它们。这种变体成为等价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变体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05130" indent="-405130"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给定测试用例集合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和变体集合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，令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killed(M,T)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为被测试用例杀死的变体集合，令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equiv(T)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中等价变体的集合，令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|T|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中变体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的数目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05130" indent="-405130"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变异评分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𝑘𝑖𝑙𝑙𝑒𝑑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𝑀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𝑇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𝑇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|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𝑒𝑞𝑢𝑖𝑣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𝑇</m:t>
                        </m:r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根据分享大纲以及讲义开头列写的学习要点，依次开始深入讲解。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" y="1190625"/>
                <a:ext cx="7943215" cy="3135630"/>
              </a:xfrm>
              <a:prstGeom prst="rect">
                <a:avLst/>
              </a:prstGeom>
              <a:blipFill rotWithShape="1">
                <a:blip r:embed="rId1"/>
                <a:stretch>
                  <a:fillRect r="-16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变异测试</a:t>
            </a:r>
            <a:r>
              <a:rPr kumimoji="1" lang="zh-CN" altLang="en-US" sz="2400" dirty="0">
                <a:sym typeface="+mn-ea"/>
              </a:rPr>
              <a:t>流程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784350"/>
            <a:ext cx="7943215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变体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遍历变体并计算被击杀的变体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计算等价变体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带入公式计算变异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变异算子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173"/>
            <a:ext cx="794321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变异算子的目的是模拟程序员可能出现的简单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变异算子应足够典型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目前已经积累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了大量的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变异算子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例子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899794"/>
            <a:ext cx="8023225" cy="840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个变异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个方法级变异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9240" y="1910715"/>
            <a:ext cx="6464300" cy="30924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31495" y="890905"/>
            <a:ext cx="2407285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个类变异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48610" y="309880"/>
            <a:ext cx="6250305" cy="475234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5996"/>
            <a:ext cx="794321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封装相关的变异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int 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private int 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553845"/>
            <a:ext cx="5110480" cy="24098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继承相关的变异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IHD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：删除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隐藏变量使得子类中定义的变量屏蔽父类定义的同名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：更改子类中方法调用的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65245" y="426085"/>
            <a:ext cx="1820545" cy="1468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37375" y="426085"/>
            <a:ext cx="2057400" cy="15113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905500" y="1012190"/>
            <a:ext cx="811530" cy="33972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61890" y="3059430"/>
            <a:ext cx="1717675" cy="1797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57745" y="3060065"/>
            <a:ext cx="1741805" cy="184975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6854190" y="3773805"/>
            <a:ext cx="420370" cy="34734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lang="zh-CN" altLang="en-US" sz="2400" dirty="0">
                <a:sym typeface="+mn-ea"/>
              </a:rPr>
              <a:t>回顾</a:t>
            </a:r>
            <a:endParaRPr kumimoji="1" lang="zh-CN" altLang="en-US" sz="2400" dirty="0" err="1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5996"/>
            <a:ext cx="794321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白盒测试：基于程序图的覆盖，基于逻辑的覆盖，基本路径，数据流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173"/>
            <a:ext cx="794321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多态相关的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Parent a; a=new Parent();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Parent a; a=new Child();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Child a; a=new Child();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Parent a; a=new Child();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5996"/>
            <a:ext cx="794321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特有的变异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JTI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this.x=x;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this.x=this.x;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7420" y="3569335"/>
            <a:ext cx="1767205" cy="1198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5615" y="3569335"/>
            <a:ext cx="1657350" cy="11049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030220" y="4167505"/>
            <a:ext cx="1075690" cy="3060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例子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31495" y="1143000"/>
            <a:ext cx="794321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判断三条边长度是否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构成三角形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个测试用例对应不同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7925" y="2402840"/>
            <a:ext cx="4030980" cy="2570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6313"/>
            <a:ext cx="359346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这个变体击杀了测试用例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(2,2,2)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(2,2,3)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(2,2,4)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17110" y="2202815"/>
            <a:ext cx="4221480" cy="278257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6313"/>
            <a:ext cx="359346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这个变体未能击杀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这五个测试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0" y="2164080"/>
            <a:ext cx="4526280" cy="283781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6313"/>
            <a:ext cx="359346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这个变体击杀测试用例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(2,2,3)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03725" y="1985010"/>
            <a:ext cx="4705350" cy="30099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6313"/>
            <a:ext cx="355663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这个变体同样未能击杀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这五个测试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72610" y="2070735"/>
            <a:ext cx="4730750" cy="29718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6313"/>
            <a:ext cx="339979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一些变体可以通过额外的测试用例来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击杀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56075" y="445770"/>
            <a:ext cx="4937125" cy="4572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变异测试的</a:t>
            </a:r>
            <a:r>
              <a:rPr kumimoji="1" lang="zh-CN" altLang="en-US" sz="2400" dirty="0">
                <a:sym typeface="+mn-ea"/>
              </a:rPr>
              <a:t>缺陷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6313"/>
            <a:ext cx="343217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可能的变体数目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a+b&gt;c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做变体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7340" y="1455420"/>
            <a:ext cx="4944110" cy="358521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784350"/>
            <a:ext cx="7943215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变异算子数目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庞大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每条语句都有变异的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变异后的程序需重新编译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测试用例不只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 err="1">
                <a:sym typeface="+mn-ea"/>
              </a:rPr>
              <a:t>本次</a:t>
            </a:r>
            <a:r>
              <a:rPr kumimoji="1" lang="en-US" altLang="zh-CN" sz="2400" dirty="0" err="1">
                <a:sym typeface="+mn-ea"/>
              </a:rPr>
              <a:t>PPT</a:t>
            </a:r>
            <a:endParaRPr kumimoji="1" lang="en-US" altLang="zh-CN" sz="2400" dirty="0" err="1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5996"/>
            <a:ext cx="794321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变异测试（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基于约束的测试（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1495" y="1191260"/>
            <a:ext cx="7810500" cy="37338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695739" y="2005267"/>
            <a:ext cx="7583557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基于约束的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引入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908368"/>
            <a:ext cx="4057650" cy="840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cgi_decode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函数将一个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CGI_encoded string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转换为一个 ASCII string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31410" y="236855"/>
            <a:ext cx="3719830" cy="20681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26965" y="2275840"/>
            <a:ext cx="3567430" cy="264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20165" y="1696085"/>
            <a:ext cx="3432810" cy="330771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173"/>
            <a:ext cx="794321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在之前我们往往手工生成测试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自动生成特定的测试用例是有挑战性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例如，如何生成一个到达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点的测试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209550" y="1415415"/>
            <a:ext cx="3442335" cy="268668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若干条件需要被满足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这些条件约束了变量的取值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变量的值在执行过程中是可变的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困难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不同变量也许指向同一块内存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其他进程也许会修改这个值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49650" y="1153795"/>
            <a:ext cx="5528310" cy="38658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步骤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173"/>
            <a:ext cx="794321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约束生成：从程序和待测试目标生成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约束求解：使用约束求解器构造满足约束的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测试用例生成：使用这些输入构造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6705" y="1318260"/>
            <a:ext cx="1923415" cy="18535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766695" y="2407920"/>
            <a:ext cx="556895" cy="2921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7735" y="916940"/>
            <a:ext cx="681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24180" y="3608705"/>
            <a:ext cx="1395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测试目标，例如到达</a:t>
            </a:r>
            <a:r>
              <a:rPr lang="en-US" altLang="zh-CN" sz="1600"/>
              <a:t>E</a:t>
            </a:r>
            <a:r>
              <a:rPr lang="zh-CN" altLang="en-US" sz="1600"/>
              <a:t>点</a:t>
            </a:r>
            <a:endParaRPr lang="zh-CN" altLang="en-US" sz="1600"/>
          </a:p>
        </p:txBody>
      </p:sp>
      <p:sp>
        <p:nvSpPr>
          <p:cNvPr id="8" name="右大括号 7"/>
          <p:cNvSpPr/>
          <p:nvPr/>
        </p:nvSpPr>
        <p:spPr>
          <a:xfrm>
            <a:off x="2289810" y="916940"/>
            <a:ext cx="346710" cy="32740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62325" y="1812290"/>
            <a:ext cx="1223010" cy="148399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419475" y="3735705"/>
            <a:ext cx="1031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约束</a:t>
            </a:r>
            <a:r>
              <a:rPr lang="zh-CN" altLang="en-US" sz="1600"/>
              <a:t>系统</a:t>
            </a:r>
            <a:endParaRPr lang="zh-CN" altLang="en-US" sz="1600"/>
          </a:p>
        </p:txBody>
      </p:sp>
      <p:sp>
        <p:nvSpPr>
          <p:cNvPr id="12" name="右箭头 11"/>
          <p:cNvSpPr/>
          <p:nvPr>
            <p:custDataLst>
              <p:tags r:id="rId7"/>
            </p:custDataLst>
          </p:nvPr>
        </p:nvSpPr>
        <p:spPr>
          <a:xfrm>
            <a:off x="4624070" y="2407920"/>
            <a:ext cx="556895" cy="2921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73040" y="2152650"/>
            <a:ext cx="1297940" cy="80327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5332095" y="3735705"/>
            <a:ext cx="1255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逻辑</a:t>
            </a:r>
            <a:r>
              <a:rPr lang="zh-CN" altLang="en-US" sz="1600"/>
              <a:t>求解器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38745" y="1876425"/>
            <a:ext cx="1170940" cy="1390650"/>
          </a:xfrm>
          <a:prstGeom prst="rect">
            <a:avLst/>
          </a:prstGeom>
        </p:spPr>
      </p:pic>
      <p:sp>
        <p:nvSpPr>
          <p:cNvPr id="7" name="右箭头 6"/>
          <p:cNvSpPr/>
          <p:nvPr>
            <p:custDataLst>
              <p:tags r:id="rId13"/>
            </p:custDataLst>
          </p:nvPr>
        </p:nvSpPr>
        <p:spPr>
          <a:xfrm>
            <a:off x="6846570" y="2407920"/>
            <a:ext cx="556895" cy="2921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7696200" y="3735705"/>
            <a:ext cx="1038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输入数据</a:t>
            </a:r>
            <a:endParaRPr lang="zh-CN" altLang="en-US" sz="1600"/>
          </a:p>
        </p:txBody>
      </p:sp>
    </p:spTree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约束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322705"/>
            <a:ext cx="7943215" cy="28714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一个约束是一个的逻辑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例子：x &gt; 5, y &lt; 10，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year%4==0 &amp;&amp; year%400 !=0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我们关注约束的可满足性问题：寻找到一个赋值，使得约束在这个赋值下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约束中可以使用：布尔，整数，限界的整数，有理数，实数，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一些约束求解问题的判定性和复杂度（</a:t>
            </a:r>
            <a:r>
              <a:rPr kumimoji="1" lang="zh-CN" altLang="en-US" sz="2400" dirty="0">
                <a:sym typeface="+mn-ea"/>
              </a:rPr>
              <a:t>了解）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877060"/>
            <a:ext cx="3269615" cy="17633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计算机科学这几十年的实践表明，逻辑求解器中的各种优化算法可以有效的解决一些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完全问题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76040" y="2233930"/>
            <a:ext cx="5267960" cy="282765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约束</a:t>
            </a:r>
            <a:r>
              <a:rPr kumimoji="1" lang="zh-CN" altLang="en-US" sz="2400" dirty="0">
                <a:sym typeface="+mn-ea"/>
              </a:rPr>
              <a:t>系统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784350"/>
            <a:ext cx="8087360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一个约束系统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包含有穷变量集合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，有穷取值域集合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，以及有穷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大小的约束集合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约束系统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的一个解是对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中变量的一个赋值，使得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约束都得到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695739" y="2005267"/>
            <a:ext cx="7583557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变异测试（</a:t>
            </a:r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mutation test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Satisfiability Modulo Theories (SMT)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173"/>
            <a:ext cx="794321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对布尔公式可满足行问题的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公式中可以包含整数、实数、以及数据结构（链表，数组，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布尔公式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特定的带量词和等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词的一阶理论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例子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60070" y="889000"/>
            <a:ext cx="4742815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求解器）求解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54495" y="151765"/>
            <a:ext cx="1828800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6960" y="1668145"/>
            <a:ext cx="7604760" cy="2250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8390" y="4357370"/>
            <a:ext cx="7593330" cy="48768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7162165" y="1148715"/>
            <a:ext cx="222250" cy="43561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下箭头 8"/>
          <p:cNvSpPr/>
          <p:nvPr>
            <p:custDataLst>
              <p:tags r:id="rId7"/>
            </p:custDataLst>
          </p:nvPr>
        </p:nvSpPr>
        <p:spPr>
          <a:xfrm>
            <a:off x="7289165" y="3930650"/>
            <a:ext cx="222250" cy="43561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例子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31495" y="840423"/>
            <a:ext cx="7943215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求解简单方程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64070" y="75565"/>
            <a:ext cx="1951990" cy="1696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57985" y="2644775"/>
            <a:ext cx="7486015" cy="2428875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8047355" y="1941830"/>
            <a:ext cx="227330" cy="52959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6313"/>
            <a:ext cx="385889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可以支持多种数据类型，基于多种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84395" y="1021715"/>
            <a:ext cx="4422140" cy="406527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695960" y="2005330"/>
            <a:ext cx="826452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Path-Oriented Testing</a:t>
            </a:r>
            <a:r>
              <a:rPr lang="zh-CN" altLang="en-US" sz="45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（了解）</a:t>
            </a:r>
            <a:endParaRPr lang="en-US" altLang="zh-CN" sz="45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>
            <p:custDataLst>
              <p:tags r:id="rId1"/>
            </p:custDataLst>
          </p:nvPr>
        </p:nvSpPr>
        <p:spPr>
          <a:xfrm>
            <a:off x="575310" y="3149600"/>
            <a:ext cx="3301365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基于约束的测试的子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步骤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173"/>
            <a:ext cx="794321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在控制流图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/DD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图上选择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生成路径上的条件：符号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求解这个条件，生成合法输入数据，进而生成测试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例子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根据分享大纲以及讲义开头列写的学习要点，依次开始深入讲解。"/>
              <p:cNvSpPr txBox="1"/>
              <p:nvPr/>
            </p:nvSpPr>
            <p:spPr>
              <a:xfrm>
                <a:off x="560070" y="1234758"/>
                <a:ext cx="2364740" cy="56324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50800" tIns="50800" rIns="50800" bIns="50800" anchor="ctr">
                <a:spAutoFit/>
              </a:bodyPr>
              <a:lstStyle>
                <a:lvl1pPr marL="610870" indent="-610870" algn="l">
                  <a:lnSpc>
                    <a:spcPct val="120000"/>
                  </a:lnSpc>
                  <a:buClr>
                    <a:srgbClr val="3798DA"/>
                  </a:buClr>
                  <a:buSzPct val="100000"/>
                  <a:buChar char="•"/>
                  <a:defRPr sz="4000">
                    <a:solidFill>
                      <a:srgbClr val="53585F"/>
                    </a:solidFill>
                    <a:latin typeface="Tahoma" panose="020B0604030504040204"/>
                    <a:ea typeface="Tahoma" panose="020B0604030504040204"/>
                    <a:cs typeface="Tahoma" panose="020B0604030504040204"/>
                    <a:sym typeface="Tahoma" panose="020B0604030504040204"/>
                  </a:defRPr>
                </a:lvl1pPr>
              </a:lstStyle>
              <a:p>
                <a:pPr marL="405130" indent="-405130"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</a:t>
                </a:r>
                <a:r>
                  <a:rPr lang="zh-CN" altLang="en-US" sz="2000" dirty="0"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代码</a:t>
                </a:r>
                <a:endParaRPr lang="zh-CN" altLang="en-US" sz="2000" dirty="0"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根据分享大纲以及讲义开头列写的学习要点，依次开始深入讲解。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" y="1234758"/>
                <a:ext cx="2364740" cy="563245"/>
              </a:xfrm>
              <a:prstGeom prst="rect">
                <a:avLst/>
              </a:prstGeom>
              <a:blipFill rotWithShape="1">
                <a:blip r:embed="rId1"/>
                <a:stretch>
                  <a:fillRect t="-56" b="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3265" y="2477135"/>
            <a:ext cx="2573020" cy="243332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583940" y="3272790"/>
            <a:ext cx="988060" cy="3568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8085" y="2194560"/>
            <a:ext cx="2892425" cy="28136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86080" y="1669098"/>
            <a:ext cx="4782185" cy="217868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令选择路径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A-&gt;B-&gt;C-&gt;B-&gt;C-&gt;B-&gt;D-&gt;F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注意，控制流图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/DD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图中的路径未必在实际执行中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一般意义上，判定一条路径是否在实际执行中存在是不可判定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745" y="1268730"/>
            <a:ext cx="3862070" cy="37566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符号</a:t>
            </a:r>
            <a:r>
              <a:rPr kumimoji="1" lang="zh-CN" altLang="en-US" sz="2400" dirty="0">
                <a:sym typeface="+mn-ea"/>
              </a:rPr>
              <a:t>执行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784350"/>
            <a:ext cx="7943215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一种抽象地执行程序的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输入值视为符号，一个抽象的执行视为一个公式，对应若干具体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在计算机科学领域有着广泛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34010" y="2154238"/>
            <a:ext cx="4853940" cy="12090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以路径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A-&gt;B-&gt;C-&gt;B-&gt;C-&gt;B-&gt;D-&gt;F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为例，追踪符号的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z := 1.0;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745" y="1268730"/>
            <a:ext cx="3862070" cy="37566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784350"/>
            <a:ext cx="7943215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白盒测试定义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了覆盖标准和覆盖率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高覆盖率说明执行覆盖了大量错误可能发生的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覆盖率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≠无错误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变异测试提供了一种度量测试用例的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34010" y="2015490"/>
            <a:ext cx="4853940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以路径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A-&gt;B-&gt;C-&gt;B-&gt;C-&gt;B-&gt;D-&gt;F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为例，追踪符号的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z := 1.0;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!= 0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745" y="1268730"/>
            <a:ext cx="3862070" cy="37566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34010" y="1600200"/>
            <a:ext cx="4853940" cy="23171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以路径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A-&gt;B-&gt;C-&gt;B-&gt;C-&gt;B-&gt;D-&gt;F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为例，追踪符号的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z := 1.0;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!= 0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- 1;（由于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中被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赋值为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abs(y)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w:=w-1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745" y="1268730"/>
            <a:ext cx="3862070" cy="37566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34010" y="1184593"/>
            <a:ext cx="4853940" cy="3148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以路径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A-&gt;B-&gt;C-&gt;B-&gt;C-&gt;B-&gt;D-&gt;F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为例，追踪符号的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z := 1.0;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!= 0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- 1;（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w:=w-1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abs(Y) - 1 != 0（由于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- 1，故此句判断的是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 - 1 != 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745" y="1268730"/>
            <a:ext cx="3862070" cy="37566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34010" y="1046163"/>
            <a:ext cx="4853940" cy="34251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以路径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A-&gt;B-&gt;C-&gt;B-&gt;C-&gt;B-&gt;D-&gt;F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为例，追踪符号的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z := 1.0;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!= 0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- 1;（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w:=w-1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abs(Y) - 1 != 0（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- 1，故此句判断的是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 - 1 != 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abs(Y) - 2;（同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745" y="1268730"/>
            <a:ext cx="3862070" cy="37566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34010" y="907415"/>
            <a:ext cx="4853940" cy="370268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以路径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A-&gt;B-&gt;C-&gt;B-&gt;C-&gt;B-&gt;D-&gt;F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为例，追踪符号的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z := 1.0;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!= 0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- 1;（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w:=w-1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abs(Y) - 1 != 0（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- 1，故此句判断的是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 - 1 != 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abs(Y) - 2;（同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- 2 = 0（退出循环的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745" y="1268730"/>
            <a:ext cx="3862070" cy="37566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34010" y="768985"/>
            <a:ext cx="4853940" cy="39795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以路径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A-&gt;B-&gt;C-&gt;B-&gt;C-&gt;B-&gt;D-&gt;F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为例，追踪符号的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z := 1.0;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!= 0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- 1;（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w:=w-1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abs(Y) - 1 != 0（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- 1，故此句判断的是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 - 1 != 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abs(Y) - 2;（同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- 2 = 0（退出循环的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&gt;= 0（因为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- 2 = 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745" y="1268730"/>
            <a:ext cx="3862070" cy="37566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34010" y="630555"/>
            <a:ext cx="4853940" cy="4256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以路径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A-&gt;B-&gt;C-&gt;B-&gt;C-&gt;B-&gt;D-&gt;F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为例，追踪符号的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z := 1.0;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!= 0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- 1;（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w:=w-1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 :=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- 1;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abs(Y) - 1 != 0（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中被赋值为abs(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- 1，故此句判断的是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abs(Y) - 1 != 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:=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w := abs(Y) - 2;（同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- 2 = 0（退出循环的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&gt;= 0（因为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- 2 = 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 fontAlgn="auto"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 (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8745" y="1268730"/>
            <a:ext cx="3862070" cy="375666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符号状态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091883"/>
            <a:ext cx="7943215" cy="33331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路径条件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三元组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(p,s,c)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为一个符号状态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是控制流图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/DD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路径图中一条路径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是二元组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(x,f)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的集合，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为一个变量，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对应的值且以公式形式表示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为一个逻辑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中可以使用输入变量和内部变量，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中使用输入变量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根据分享大纲以及讲义开头列写的学习要点，依次开始深入讲解。"/>
              <p:cNvSpPr txBox="1"/>
              <p:nvPr/>
            </p:nvSpPr>
            <p:spPr>
              <a:xfrm>
                <a:off x="575310" y="1081723"/>
                <a:ext cx="4822825" cy="33534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50800" tIns="50800" rIns="50800" bIns="50800" anchor="ctr">
                <a:spAutoFit/>
              </a:bodyPr>
              <a:lstStyle>
                <a:lvl1pPr marL="610870" indent="-610870" algn="l">
                  <a:lnSpc>
                    <a:spcPct val="120000"/>
                  </a:lnSpc>
                  <a:buClr>
                    <a:srgbClr val="3798DA"/>
                  </a:buClr>
                  <a:buSzPct val="100000"/>
                  <a:buChar char="•"/>
                  <a:defRPr sz="4000">
                    <a:solidFill>
                      <a:srgbClr val="53585F"/>
                    </a:solidFill>
                    <a:latin typeface="Tahoma" panose="020B0604030504040204"/>
                    <a:ea typeface="Tahoma" panose="020B0604030504040204"/>
                    <a:cs typeface="Tahoma" panose="020B0604030504040204"/>
                    <a:sym typeface="Tahoma" panose="020B0604030504040204"/>
                  </a:defRPr>
                </a:lvl1pPr>
              </a:lstStyle>
              <a:p>
                <a:pPr marL="405130" indent="-405130"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以路径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A-&gt;B-&gt;C-&gt;B-&gt;C-&gt;B-&gt;D-&gt;F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为例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405130" indent="-405130"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执行完毕后，符号状态为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(p,s,c)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05130" indent="-405130">
                  <a:lnSpc>
                    <a:spcPct val="15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p=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A-B-C-B-C-B-D-F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05130" indent="-405130">
                  <a:lnSpc>
                    <a:spcPct val="15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s=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{&lt;z,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&gt;, &lt;w,abs(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)-2&gt;}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05130" indent="-405130">
                  <a:lnSpc>
                    <a:spcPct val="15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c=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(abs(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)!=0) ∧(abs(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)!=1) ∧(abs(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)=2) ∧(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&gt;=0)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根据分享大纲以及讲义开头列写的学习要点，依次开始深入讲解。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" y="1081723"/>
                <a:ext cx="4822825" cy="3353435"/>
              </a:xfrm>
              <a:prstGeom prst="rect">
                <a:avLst/>
              </a:prstGeom>
              <a:blipFill rotWithShape="1">
                <a:blip r:embed="rId1"/>
                <a:stretch>
                  <a:fillRect t="-9" b="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07965" y="1374775"/>
            <a:ext cx="3752850" cy="365061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en-US" altLang="zh-CN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091883"/>
            <a:ext cx="7943215" cy="33331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给定一条路径，计算其符号状态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(p,s,c)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是可满足的，则这条路径在实际执行中存在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(abs(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)!=0) ∧(abs(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)!=1) ∧(abs(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)=2) ∧(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&gt;=0)是可满足的吗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是的，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可以满足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所以这个例子中路径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A-&gt;B-&gt;C-&gt;B-&gt;C-&gt;B-&gt;D-&gt;F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存在，且只要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y=2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的测试用例就会执行这条路径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如何判断公式是否可满足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逻辑求解器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861060"/>
            <a:ext cx="4150360" cy="37947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好的测试用例，能够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地暴露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如何评估当前已有测试用例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让它们执行有错误的程序，考察能否展示出足够的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去哪里寻找带有错误的程序呢，眼下有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的只有待测的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42510" y="2449830"/>
            <a:ext cx="4268470" cy="2574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279400" y="2005330"/>
            <a:ext cx="892365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Symbolic Execution</a:t>
            </a:r>
            <a:r>
              <a:rPr lang="zh-CN" altLang="en-US" sz="3600" b="1" dirty="0">
                <a:ln w="19050">
                  <a:noFill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（了解）</a:t>
            </a:r>
            <a:endParaRPr lang="zh-CN" altLang="en-US" sz="3600" b="1" dirty="0">
              <a:ln w="19050">
                <a:noFill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>
            <p:custDataLst>
              <p:tags r:id="rId1"/>
            </p:custDataLst>
          </p:nvPr>
        </p:nvSpPr>
        <p:spPr>
          <a:xfrm>
            <a:off x="575310" y="3149600"/>
            <a:ext cx="3301365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基于约束的测试的子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173"/>
            <a:ext cx="794321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称为concolic execution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组合了符号执行和具体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具体执行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收集路径条件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步骤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173"/>
            <a:ext cx="794321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随机生成一个输入并执行对应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生成对应的约束，将最后一个条件处取反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判断新的约束是否可满足，如果可以的话生成新的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例子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94970" y="2246313"/>
            <a:ext cx="262445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我们希望测试用例可以到达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abort()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0" y="1500505"/>
            <a:ext cx="5848350" cy="35242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476818"/>
            <a:ext cx="7943215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随机生成如下输入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06850" y="2019935"/>
            <a:ext cx="5097145" cy="303212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6313"/>
            <a:ext cx="368744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由于通过第一个分支语句，将其加入路径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64050" y="2277745"/>
            <a:ext cx="4679950" cy="278701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173"/>
            <a:ext cx="794321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这个输入无法到达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abort()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p!=NULL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将这个条件加入路径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51985" y="2332990"/>
            <a:ext cx="4654550" cy="27501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15808"/>
            <a:ext cx="365442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我们希望程序在第二个分支语句成功，因此将它对应的约束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28515" y="2346960"/>
            <a:ext cx="4436110" cy="270065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6313"/>
            <a:ext cx="375158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通过约束求解器我们找到了一个符合这个约束的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90110" y="2379345"/>
            <a:ext cx="4425950" cy="266319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784668"/>
            <a:ext cx="3868420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由于逻辑求解器的缘故新的输入一定可以通过前两个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可以看到这个输入未通过第三个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65650" y="2194560"/>
            <a:ext cx="4494530" cy="283273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变异</a:t>
            </a:r>
            <a:r>
              <a:rPr kumimoji="1" lang="zh-CN" altLang="en-US" sz="2400" dirty="0">
                <a:sym typeface="+mn-ea"/>
              </a:rPr>
              <a:t>测试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322705"/>
            <a:ext cx="7943215" cy="28714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变异测试是一种检测测试用例有效性的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它基于已有代码，向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代码中注入微小故障，通过度量已有测试用例捕捉这些错误的能力来度量已有测试用例的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如果注入的错误被某个测试用例捕捉到，则这个测试用例是有效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如果注入的错误没有被任何测试用例捕捉到，则说明测试用例不够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084705"/>
            <a:ext cx="3775075" cy="13481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将第三个条件对应的约束取反，和已有的约束一起交给逻辑求解器，得到一个新的输入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62450" y="2209165"/>
            <a:ext cx="4690745" cy="282067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389890" y="1461135"/>
            <a:ext cx="3787140" cy="25946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由于逻辑求解器的缘故这个输入一定可以通过前三个if语句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可以看到其未通过第四个if语句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把第四个if语句的约束取反，和已有的约束一起输入逻辑求解器，得到新的输入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71315" y="2163445"/>
            <a:ext cx="4930140" cy="291719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477135"/>
            <a:ext cx="3435985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这个输入执行到了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abort()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61790" y="2096135"/>
            <a:ext cx="4982210" cy="295021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本章小结</a:t>
            </a:r>
            <a:endParaRPr kumimoji="1" lang="zh-CN" altLang="en-US" sz="2400" dirty="0" err="1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2245996"/>
            <a:ext cx="794321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变异测试的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符号执行的思想，及其在测试中的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	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Q&amp;A</a:t>
            </a:r>
            <a:endParaRPr lang="en-US" altLang="zh-CN"/>
          </a:p>
        </p:txBody>
      </p:sp>
      <p:sp>
        <p:nvSpPr>
          <p:cNvPr id="3" name="文本占位符 2"/>
          <p:cNvSpPr/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如何注入微小</a:t>
            </a:r>
            <a:r>
              <a:rPr kumimoji="1" lang="zh-CN" altLang="en-US" sz="2400" dirty="0">
                <a:sym typeface="+mn-ea"/>
              </a:rPr>
              <a:t>错误</a:t>
            </a:r>
            <a:endParaRPr kumimoji="1" lang="zh-CN" altLang="en-US" sz="2400" dirty="0">
              <a:sym typeface="+mn-ea"/>
            </a:endParaRPr>
          </a:p>
        </p:txBody>
      </p:sp>
      <p:sp>
        <p:nvSpPr>
          <p:cNvPr id="162" name="根据分享大纲以及讲义开头列写的学习要点，依次开始深入讲解。"/>
          <p:cNvSpPr txBox="1"/>
          <p:nvPr/>
        </p:nvSpPr>
        <p:spPr>
          <a:xfrm>
            <a:off x="560070" y="2471162"/>
            <a:ext cx="8023225" cy="4405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根据分享大纲以及讲义开头列写的学习要点，依次开始深入讲解。"/>
          <p:cNvSpPr txBox="1"/>
          <p:nvPr/>
        </p:nvSpPr>
        <p:spPr>
          <a:xfrm>
            <a:off x="575310" y="1322705"/>
            <a:ext cx="7943215" cy="28714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610870" indent="-610870" algn="l">
              <a:lnSpc>
                <a:spcPct val="120000"/>
              </a:lnSpc>
              <a:buClr>
                <a:srgbClr val="3798DA"/>
              </a:buClr>
              <a:buSzPct val="100000"/>
              <a:buChar char="•"/>
              <a:defRPr sz="4000">
                <a:solidFill>
                  <a:srgbClr val="53585F"/>
                </a:solidFill>
                <a:latin typeface="Tahoma" panose="020B0604030504040204"/>
                <a:ea typeface="Tahoma" panose="020B0604030504040204"/>
                <a:cs typeface="Tahoma" panose="020B0604030504040204"/>
                <a:sym typeface="Tahoma" panose="020B0604030504040204"/>
              </a:defRPr>
            </a:lvl1pPr>
          </a:lstStyle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变异测试使用变异算子对原代码进行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典型的例子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去掉一部分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替换操作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替换逻辑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5130" indent="-40513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746" y="316616"/>
            <a:ext cx="8161119" cy="523875"/>
          </a:xfrm>
        </p:spPr>
        <p:txBody>
          <a:bodyPr/>
          <a:lstStyle/>
          <a:p>
            <a:r>
              <a:rPr kumimoji="1" lang="zh-CN" altLang="en-US" sz="2400" dirty="0">
                <a:sym typeface="+mn-ea"/>
              </a:rPr>
              <a:t>例子</a:t>
            </a:r>
            <a:endParaRPr kumimoji="1" lang="zh-CN" altLang="en-US" sz="24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0915" y="1609090"/>
            <a:ext cx="1564640" cy="1614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42535" y="240665"/>
            <a:ext cx="1462405" cy="1499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96735" y="1567180"/>
            <a:ext cx="1489710" cy="155257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0100000">
            <a:off x="2688590" y="1283970"/>
            <a:ext cx="2479675" cy="40068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右箭头 7"/>
          <p:cNvSpPr/>
          <p:nvPr>
            <p:custDataLst>
              <p:tags r:id="rId7"/>
            </p:custDataLst>
          </p:nvPr>
        </p:nvSpPr>
        <p:spPr>
          <a:xfrm rot="1680000">
            <a:off x="2621280" y="2803525"/>
            <a:ext cx="2571115" cy="40068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11170" y="1003300"/>
            <a:ext cx="112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插入绝对值</a:t>
            </a:r>
            <a:endParaRPr lang="zh-CN" altLang="en-US" sz="1400"/>
          </a:p>
          <a:p>
            <a:r>
              <a:rPr lang="zh-CN" altLang="en-US" sz="1400"/>
              <a:t>符号</a:t>
            </a:r>
            <a:endParaRPr lang="zh-CN" altLang="en-US" sz="14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300345" y="2310765"/>
            <a:ext cx="114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算数操作符</a:t>
            </a:r>
            <a:endParaRPr lang="zh-CN" altLang="en-US" sz="1400"/>
          </a:p>
          <a:p>
            <a:r>
              <a:rPr lang="zh-CN" altLang="en-US" sz="1400"/>
              <a:t>替换</a:t>
            </a:r>
            <a:endParaRPr lang="zh-CN" altLang="en-US" sz="140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57470" y="3403600"/>
            <a:ext cx="1284605" cy="1323975"/>
          </a:xfrm>
          <a:prstGeom prst="rect">
            <a:avLst/>
          </a:prstGeom>
        </p:spPr>
      </p:pic>
      <p:sp>
        <p:nvSpPr>
          <p:cNvPr id="12" name="右箭头 11"/>
          <p:cNvSpPr/>
          <p:nvPr>
            <p:custDataLst>
              <p:tags r:id="rId11"/>
            </p:custDataLst>
          </p:nvPr>
        </p:nvSpPr>
        <p:spPr>
          <a:xfrm>
            <a:off x="2814955" y="2001520"/>
            <a:ext cx="4194810" cy="40068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3054985" y="3152140"/>
            <a:ext cx="1120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关系操作符</a:t>
            </a:r>
            <a:r>
              <a:rPr lang="zh-CN" altLang="en-US" sz="1400"/>
              <a:t>替换</a:t>
            </a:r>
            <a:endParaRPr lang="zh-CN" altLang="en-US" sz="1400"/>
          </a:p>
        </p:txBody>
      </p:sp>
    </p:spTree>
  </p:cSld>
  <p:clrMapOvr>
    <a:masterClrMapping/>
  </p:clrMapOvr>
  <p:transition spd="slow">
    <p:wipe dir="r"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COMMONDATA" val="eyJoZGlkIjoiMTA5NDI2ZWFiMmI1OWE2N2QwMWFkNmFlNWQxNGI5MDgifQ=="/>
  <p:tag name="commondata" val="eyJoZGlkIjoiNGQ1OTYwYTk5NDFmYzY4MTlmNTU4MDJhMGI0NjIxYzM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5148</Words>
  <Application>WPS 演示</Application>
  <PresentationFormat>全屏显示(16:9)</PresentationFormat>
  <Paragraphs>353</Paragraphs>
  <Slides>74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3" baseType="lpstr">
      <vt:lpstr>Arial</vt:lpstr>
      <vt:lpstr>宋体</vt:lpstr>
      <vt:lpstr>Wingdings</vt:lpstr>
      <vt:lpstr>思源黑体</vt:lpstr>
      <vt:lpstr>黑体</vt:lpstr>
      <vt:lpstr>思源黑体 Medium</vt:lpstr>
      <vt:lpstr>思源黑体 Bold</vt:lpstr>
      <vt:lpstr>微软雅黑</vt:lpstr>
      <vt:lpstr>Arial</vt:lpstr>
      <vt:lpstr>微软雅黑 Light</vt:lpstr>
      <vt:lpstr>思源黑体 CN Normal</vt:lpstr>
      <vt:lpstr>Tahoma</vt:lpstr>
      <vt:lpstr>Calibri</vt:lpstr>
      <vt:lpstr>Times New Roman</vt:lpstr>
      <vt:lpstr>Tahoma</vt:lpstr>
      <vt:lpstr>Arial Unicode MS</vt:lpstr>
      <vt:lpstr>Cambria Math</vt:lpstr>
      <vt:lpstr>等线</vt:lpstr>
      <vt:lpstr>Office 主题​​</vt:lpstr>
      <vt:lpstr>软件测试</vt:lpstr>
      <vt:lpstr>回顾</vt:lpstr>
      <vt:lpstr>本次PPT</vt:lpstr>
      <vt:lpstr>PowerPoint 演示文稿</vt:lpstr>
      <vt:lpstr>PowerPoint 演示文稿</vt:lpstr>
      <vt:lpstr>PowerPoint 演示文稿</vt:lpstr>
      <vt:lpstr>变异测试</vt:lpstr>
      <vt:lpstr>如何注入微小错误</vt:lpstr>
      <vt:lpstr>例子</vt:lpstr>
      <vt:lpstr>变异测试的两个假设</vt:lpstr>
      <vt:lpstr>变体，击杀</vt:lpstr>
      <vt:lpstr>对变体的击杀需要以下条件</vt:lpstr>
      <vt:lpstr>变异评分（mutation score）</vt:lpstr>
      <vt:lpstr>变异测试流程</vt:lpstr>
      <vt:lpstr>变异算子</vt:lpstr>
      <vt:lpstr>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变异测试的缺陷</vt:lpstr>
      <vt:lpstr>PowerPoint 演示文稿</vt:lpstr>
      <vt:lpstr>PowerPoint 演示文稿</vt:lpstr>
      <vt:lpstr>PowerPoint 演示文稿</vt:lpstr>
      <vt:lpstr>引入</vt:lpstr>
      <vt:lpstr>PowerPoint 演示文稿</vt:lpstr>
      <vt:lpstr>PowerPoint 演示文稿</vt:lpstr>
      <vt:lpstr>步骤</vt:lpstr>
      <vt:lpstr>PowerPoint 演示文稿</vt:lpstr>
      <vt:lpstr>约束</vt:lpstr>
      <vt:lpstr>一些约束求解问题的判定性和复杂度（了解）</vt:lpstr>
      <vt:lpstr>约束系统</vt:lpstr>
      <vt:lpstr>Satisfiability Modulo Theories (SMT)</vt:lpstr>
      <vt:lpstr>例子</vt:lpstr>
      <vt:lpstr>例子</vt:lpstr>
      <vt:lpstr>PowerPoint 演示文稿</vt:lpstr>
      <vt:lpstr>PowerPoint 演示文稿</vt:lpstr>
      <vt:lpstr>步骤</vt:lpstr>
      <vt:lpstr>例子</vt:lpstr>
      <vt:lpstr>PowerPoint 演示文稿</vt:lpstr>
      <vt:lpstr>符号执行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符号状态</vt:lpstr>
      <vt:lpstr>PowerPoint 演示文稿</vt:lpstr>
      <vt:lpstr>PowerPoint 演示文稿</vt:lpstr>
      <vt:lpstr>PowerPoint 演示文稿</vt:lpstr>
      <vt:lpstr>PowerPoint 演示文稿</vt:lpstr>
      <vt:lpstr>步骤</vt:lpstr>
      <vt:lpstr>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本章小结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achao</cp:lastModifiedBy>
  <cp:revision>1472</cp:revision>
  <dcterms:created xsi:type="dcterms:W3CDTF">2020-06-18T01:06:00Z</dcterms:created>
  <dcterms:modified xsi:type="dcterms:W3CDTF">2024-05-15T11:20:41Z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ICV">
    <vt:lpwstr>426427AD8D144D0396529E473195E768</vt:lpwstr>
  </property>
</Properties>
</file>